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9" r:id="rId6"/>
    <p:sldId id="270" r:id="rId7"/>
    <p:sldId id="272" r:id="rId8"/>
    <p:sldId id="258" r:id="rId9"/>
    <p:sldId id="260" r:id="rId10"/>
    <p:sldId id="261" r:id="rId11"/>
    <p:sldId id="273" r:id="rId12"/>
    <p:sldId id="262" r:id="rId13"/>
    <p:sldId id="263" r:id="rId14"/>
    <p:sldId id="264" r:id="rId15"/>
    <p:sldId id="267" r:id="rId16"/>
    <p:sldId id="265" r:id="rId17"/>
    <p:sldId id="266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8F4A-D93D-4893-94B5-7E228EEC9C65}" type="datetimeFigureOut">
              <a:rPr lang="en-GB" smtClean="0"/>
              <a:pPr/>
              <a:t>28/11/2019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A1779-E1B9-4C98-AE3A-83819F93448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547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8F4A-D93D-4893-94B5-7E228EEC9C65}" type="datetimeFigureOut">
              <a:rPr lang="en-GB" smtClean="0"/>
              <a:pPr/>
              <a:t>28/11/2019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A1779-E1B9-4C98-AE3A-83819F93448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248920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8F4A-D93D-4893-94B5-7E228EEC9C65}" type="datetimeFigureOut">
              <a:rPr lang="en-GB" smtClean="0"/>
              <a:pPr/>
              <a:t>28/11/2019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A1779-E1B9-4C98-AE3A-83819F93448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281178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8F4A-D93D-4893-94B5-7E228EEC9C65}" type="datetimeFigureOut">
              <a:rPr lang="en-GB" smtClean="0"/>
              <a:pPr/>
              <a:t>28/11/2019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A1779-E1B9-4C98-AE3A-83819F93448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38554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8F4A-D93D-4893-94B5-7E228EEC9C65}" type="datetimeFigureOut">
              <a:rPr lang="en-GB" smtClean="0"/>
              <a:pPr/>
              <a:t>28/11/2019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A1779-E1B9-4C98-AE3A-83819F93448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64913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8F4A-D93D-4893-94B5-7E228EEC9C65}" type="datetimeFigureOut">
              <a:rPr lang="en-GB" smtClean="0"/>
              <a:pPr/>
              <a:t>28/11/2019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A1779-E1B9-4C98-AE3A-83819F93448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626596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8F4A-D93D-4893-94B5-7E228EEC9C65}" type="datetimeFigureOut">
              <a:rPr lang="en-GB" smtClean="0"/>
              <a:pPr/>
              <a:t>28/11/2019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A1779-E1B9-4C98-AE3A-83819F93448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86025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8F4A-D93D-4893-94B5-7E228EEC9C65}" type="datetimeFigureOut">
              <a:rPr lang="en-GB" smtClean="0"/>
              <a:pPr/>
              <a:t>28/11/2019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A1779-E1B9-4C98-AE3A-83819F93448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90998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8F4A-D93D-4893-94B5-7E228EEC9C65}" type="datetimeFigureOut">
              <a:rPr lang="en-GB" smtClean="0"/>
              <a:pPr/>
              <a:t>28/11/2019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A1779-E1B9-4C98-AE3A-83819F93448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69694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8F4A-D93D-4893-94B5-7E228EEC9C65}" type="datetimeFigureOut">
              <a:rPr lang="en-GB" smtClean="0"/>
              <a:pPr/>
              <a:t>28/11/2019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A1779-E1B9-4C98-AE3A-83819F93448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815126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8F4A-D93D-4893-94B5-7E228EEC9C65}" type="datetimeFigureOut">
              <a:rPr lang="en-GB" smtClean="0"/>
              <a:pPr/>
              <a:t>28/11/2019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A1779-E1B9-4C98-AE3A-83819F93448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253738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78F4A-D93D-4893-94B5-7E228EEC9C65}" type="datetimeFigureOut">
              <a:rPr lang="en-GB" smtClean="0"/>
              <a:pPr/>
              <a:t>28/11/2019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A1779-E1B9-4C98-AE3A-83819F93448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39834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WEEK 2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Dr.</a:t>
            </a:r>
            <a:r>
              <a:rPr lang="en-GB" dirty="0" smtClean="0"/>
              <a:t> Mbira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588009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The space/cavity appearing in the epiblast will eventually become the amniotic cavity. Some cells of the epiblast will surround this cavity and become cells of the amnion or </a:t>
            </a:r>
            <a:r>
              <a:rPr lang="en-GB" b="1" dirty="0" smtClean="0"/>
              <a:t>amnioblasts</a:t>
            </a:r>
            <a:r>
              <a:rPr lang="en-GB" dirty="0" smtClean="0"/>
              <a:t>.</a:t>
            </a:r>
          </a:p>
          <a:p>
            <a:r>
              <a:rPr lang="en-GB" dirty="0" smtClean="0"/>
              <a:t>The embryoblast meanwhile will now be in 2 layers </a:t>
            </a:r>
            <a:r>
              <a:rPr lang="en-GB" dirty="0" err="1" smtClean="0"/>
              <a:t>i.e</a:t>
            </a:r>
            <a:r>
              <a:rPr lang="en-GB" dirty="0" smtClean="0"/>
              <a:t> the epiblast (adjacent to the amniotic cavity) and hypoblast (adjacent to the </a:t>
            </a:r>
            <a:r>
              <a:rPr lang="en-GB" dirty="0" err="1" smtClean="0"/>
              <a:t>blastocystic</a:t>
            </a:r>
            <a:r>
              <a:rPr lang="en-GB" dirty="0" smtClean="0"/>
              <a:t> cavity).</a:t>
            </a:r>
          </a:p>
          <a:p>
            <a:r>
              <a:rPr lang="en-GB" dirty="0" smtClean="0"/>
              <a:t>This 2 layers (epiblast and hypoblast) will form a flattened mass of cells with the layer of epiblast being thicker and will resemble a disc. The 2 layered nature of this disc and the fact that it is made up of germ cells will lead to it being called the </a:t>
            </a:r>
            <a:r>
              <a:rPr lang="en-GB" b="1" dirty="0" smtClean="0"/>
              <a:t>bilaminar germ disc</a:t>
            </a:r>
            <a:r>
              <a:rPr lang="en-GB" dirty="0"/>
              <a:t> </a:t>
            </a:r>
            <a:r>
              <a:rPr lang="en-GB" dirty="0" smtClean="0"/>
              <a:t>or embryonic disc.</a:t>
            </a:r>
          </a:p>
          <a:p>
            <a:r>
              <a:rPr lang="en-GB" dirty="0" smtClean="0"/>
              <a:t>The </a:t>
            </a:r>
            <a:r>
              <a:rPr lang="en-GB" dirty="0" err="1" smtClean="0"/>
              <a:t>blastocystic</a:t>
            </a:r>
            <a:r>
              <a:rPr lang="en-GB" dirty="0" smtClean="0"/>
              <a:t> cavity now becomes the </a:t>
            </a:r>
            <a:r>
              <a:rPr lang="en-GB" b="1" dirty="0" smtClean="0"/>
              <a:t>primitive yolk sac</a:t>
            </a:r>
            <a:r>
              <a:rPr lang="en-GB" dirty="0" smtClean="0"/>
              <a:t>/</a:t>
            </a:r>
            <a:r>
              <a:rPr lang="en-GB" b="1" dirty="0" smtClean="0"/>
              <a:t>primary umbilical vesicle</a:t>
            </a:r>
            <a:r>
              <a:rPr lang="en-GB" dirty="0" smtClean="0"/>
              <a:t>/</a:t>
            </a:r>
            <a:r>
              <a:rPr lang="en-GB" b="1" dirty="0" err="1" smtClean="0"/>
              <a:t>exocoelomic</a:t>
            </a:r>
            <a:r>
              <a:rPr lang="en-GB" b="1" dirty="0" smtClean="0"/>
              <a:t> cavity</a:t>
            </a:r>
            <a:r>
              <a:rPr lang="en-GB" dirty="0"/>
              <a:t> </a:t>
            </a:r>
            <a:r>
              <a:rPr lang="en-GB" dirty="0" smtClean="0"/>
              <a:t>and is lined by a thin layer of cells derived from the hypoblast called the </a:t>
            </a:r>
            <a:r>
              <a:rPr lang="en-GB" b="1" dirty="0" smtClean="0"/>
              <a:t>Heuser membrane</a:t>
            </a:r>
            <a:r>
              <a:rPr lang="en-GB" dirty="0" smtClean="0"/>
              <a:t> or </a:t>
            </a:r>
            <a:r>
              <a:rPr lang="en-GB" dirty="0" err="1" smtClean="0"/>
              <a:t>exocoelomic</a:t>
            </a:r>
            <a:r>
              <a:rPr lang="en-GB" dirty="0" smtClean="0"/>
              <a:t> membrane.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619251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671" t="34110" r="50389" b="14686"/>
          <a:stretch/>
        </p:blipFill>
        <p:spPr>
          <a:xfrm>
            <a:off x="1440277" y="1210614"/>
            <a:ext cx="6531746" cy="495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3509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947" t="42398" r="22931" b="14982"/>
          <a:stretch/>
        </p:blipFill>
        <p:spPr>
          <a:xfrm>
            <a:off x="-141668" y="0"/>
            <a:ext cx="4725626" cy="4026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8681" t="21787" r="23605" b="37016"/>
          <a:stretch/>
        </p:blipFill>
        <p:spPr>
          <a:xfrm>
            <a:off x="5924282" y="1365161"/>
            <a:ext cx="5429518" cy="45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068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Between day 11 and 12, there is a </a:t>
            </a:r>
          </a:p>
          <a:p>
            <a:pPr marL="0" indent="0">
              <a:buNone/>
            </a:pPr>
            <a:r>
              <a:rPr lang="en-GB" dirty="0" smtClean="0"/>
              <a:t>new space that forms between the</a:t>
            </a:r>
          </a:p>
          <a:p>
            <a:pPr marL="0" indent="0">
              <a:buNone/>
            </a:pPr>
            <a:r>
              <a:rPr lang="en-GB" dirty="0" smtClean="0"/>
              <a:t> </a:t>
            </a:r>
            <a:r>
              <a:rPr lang="en-GB" dirty="0" err="1" smtClean="0"/>
              <a:t>exocoelomic</a:t>
            </a:r>
            <a:r>
              <a:rPr lang="en-GB" dirty="0" smtClean="0"/>
              <a:t> cavity/yolk sac and </a:t>
            </a:r>
          </a:p>
          <a:p>
            <a:pPr marL="0" indent="0">
              <a:buNone/>
            </a:pPr>
            <a:r>
              <a:rPr lang="en-GB" dirty="0" smtClean="0"/>
              <a:t>the </a:t>
            </a:r>
            <a:r>
              <a:rPr lang="en-GB" dirty="0" err="1" smtClean="0"/>
              <a:t>cytotrophoblast</a:t>
            </a:r>
            <a:r>
              <a:rPr lang="en-GB" dirty="0" smtClean="0"/>
              <a:t> layer of </a:t>
            </a:r>
          </a:p>
          <a:p>
            <a:pPr marL="0" indent="0">
              <a:buNone/>
            </a:pPr>
            <a:r>
              <a:rPr lang="en-GB" dirty="0" smtClean="0"/>
              <a:t>cells and this space becomes </a:t>
            </a:r>
          </a:p>
          <a:p>
            <a:pPr marL="0" indent="0">
              <a:buNone/>
            </a:pPr>
            <a:r>
              <a:rPr lang="en-GB" dirty="0" smtClean="0"/>
              <a:t>populated by new cells derived </a:t>
            </a:r>
          </a:p>
          <a:p>
            <a:pPr marL="0" indent="0">
              <a:buNone/>
            </a:pPr>
            <a:r>
              <a:rPr lang="en-GB" dirty="0" smtClean="0"/>
              <a:t>from the yolk sac. This space becomes</a:t>
            </a:r>
          </a:p>
          <a:p>
            <a:pPr marL="0" indent="0">
              <a:buNone/>
            </a:pPr>
            <a:r>
              <a:rPr lang="en-GB" dirty="0" smtClean="0"/>
              <a:t> the </a:t>
            </a:r>
            <a:r>
              <a:rPr lang="en-GB" b="1" dirty="0" smtClean="0"/>
              <a:t>extraembryonic mesoderm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/>
              <a:t>This mesoderm then will surround</a:t>
            </a:r>
          </a:p>
          <a:p>
            <a:pPr marL="0" indent="0">
              <a:buNone/>
            </a:pPr>
            <a:r>
              <a:rPr lang="en-GB" dirty="0" smtClean="0"/>
              <a:t>the whole embryo.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457" t="12456" r="23605" b="23988"/>
          <a:stretch/>
        </p:blipFill>
        <p:spPr>
          <a:xfrm>
            <a:off x="6096000" y="735639"/>
            <a:ext cx="5847008" cy="464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1459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cavity will then form in this extraembryonic mesoderm, dividing the cells in it into 2 layers. The cavity is called the </a:t>
            </a:r>
            <a:r>
              <a:rPr lang="en-GB" b="1" dirty="0" smtClean="0"/>
              <a:t>extraembryonic coelom</a:t>
            </a:r>
            <a:r>
              <a:rPr lang="en-GB" dirty="0" smtClean="0"/>
              <a:t> or </a:t>
            </a:r>
            <a:r>
              <a:rPr lang="en-GB" b="1" dirty="0" smtClean="0"/>
              <a:t>chorionic cavity</a:t>
            </a:r>
            <a:r>
              <a:rPr lang="en-GB" dirty="0" smtClean="0"/>
              <a:t>.</a:t>
            </a:r>
          </a:p>
          <a:p>
            <a:r>
              <a:rPr lang="en-GB" dirty="0" smtClean="0"/>
              <a:t>The layer of mesodermal cells surrounding the embryo </a:t>
            </a:r>
            <a:r>
              <a:rPr lang="en-GB" dirty="0" err="1" smtClean="0"/>
              <a:t>i.e</a:t>
            </a:r>
            <a:r>
              <a:rPr lang="en-GB" dirty="0" smtClean="0"/>
              <a:t> the amnion and yolk sac is called the extraembryonic </a:t>
            </a:r>
            <a:r>
              <a:rPr lang="en-GB" b="1" dirty="0" smtClean="0"/>
              <a:t>splanchnic</a:t>
            </a:r>
            <a:r>
              <a:rPr lang="en-GB" dirty="0" smtClean="0"/>
              <a:t> mesoderm while that lining the inside of the </a:t>
            </a:r>
            <a:r>
              <a:rPr lang="en-GB" dirty="0" err="1" smtClean="0"/>
              <a:t>cytotrophoblast</a:t>
            </a:r>
            <a:r>
              <a:rPr lang="en-GB" dirty="0" smtClean="0"/>
              <a:t> is called the extraembryonic </a:t>
            </a:r>
            <a:r>
              <a:rPr lang="en-GB" b="1" dirty="0" smtClean="0"/>
              <a:t>somatic</a:t>
            </a:r>
            <a:r>
              <a:rPr lang="en-GB" dirty="0" smtClean="0"/>
              <a:t> mesoderm.</a:t>
            </a:r>
          </a:p>
          <a:p>
            <a:r>
              <a:rPr lang="en-GB" dirty="0" smtClean="0"/>
              <a:t>The extraembryonic coelom/chorionic cavity will surround the embryo except at a small area where a mass of cells will connect the embryo to the trophoblast called the </a:t>
            </a:r>
            <a:r>
              <a:rPr lang="en-GB" b="1" dirty="0" smtClean="0"/>
              <a:t>connecting stalk</a:t>
            </a:r>
            <a:r>
              <a:rPr lang="en-GB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528303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hypoblast will produce new cells which will form a newer smaller cavity within the primitive yolk sac/primary umbilical vesicle/</a:t>
            </a:r>
            <a:r>
              <a:rPr lang="en-GB" dirty="0" err="1" smtClean="0"/>
              <a:t>exocoelomic</a:t>
            </a:r>
            <a:r>
              <a:rPr lang="en-GB" dirty="0" smtClean="0"/>
              <a:t> cavity to form the </a:t>
            </a:r>
            <a:r>
              <a:rPr lang="en-GB" b="1" dirty="0" smtClean="0"/>
              <a:t>secondary/definitive yolk sac</a:t>
            </a:r>
            <a:r>
              <a:rPr lang="en-GB" dirty="0" smtClean="0"/>
              <a:t>.</a:t>
            </a:r>
          </a:p>
          <a:p>
            <a:r>
              <a:rPr lang="en-GB" dirty="0" smtClean="0"/>
              <a:t>As the primitive yolk sac disappears, some of its remnants may be seen as </a:t>
            </a:r>
            <a:r>
              <a:rPr lang="en-GB" dirty="0" err="1" smtClean="0"/>
              <a:t>exocoelomic</a:t>
            </a:r>
            <a:r>
              <a:rPr lang="en-GB" dirty="0" smtClean="0"/>
              <a:t> cysts.</a:t>
            </a:r>
          </a:p>
          <a:p>
            <a:r>
              <a:rPr lang="en-GB" dirty="0" smtClean="0"/>
              <a:t>At this stage around day 14, the embryo is made up of 2 layers of cells; epiblast and hypoblast adjacent to 2 cavities; amniotic cavity and definitive yolk sac respectively all suspended in a space ;the extraembryonic coelom/chorionic cavity and connected to the trophoblast layers via a connecting stalk.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894674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640" t="15168" r="23930" b="4919"/>
          <a:stretch/>
        </p:blipFill>
        <p:spPr>
          <a:xfrm>
            <a:off x="2498501" y="284639"/>
            <a:ext cx="6362164" cy="64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87239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extraembryonic somatic mesoderm together with the 2 layers of trophoblast form the chorion. </a:t>
            </a:r>
          </a:p>
          <a:p>
            <a:r>
              <a:rPr lang="en-GB" dirty="0" smtClean="0"/>
              <a:t>The chorion encloses the chorionic cavity within which is the developing embryo connected to the chorion via a connecting stalk.</a:t>
            </a:r>
          </a:p>
          <a:p>
            <a:r>
              <a:rPr lang="en-GB" dirty="0" smtClean="0"/>
              <a:t>The hypoblast layer of cells while for the most part is flattened, it will form at around the 14</a:t>
            </a:r>
            <a:r>
              <a:rPr lang="en-GB" baseline="30000" dirty="0" smtClean="0"/>
              <a:t>th</a:t>
            </a:r>
            <a:r>
              <a:rPr lang="en-GB" dirty="0" smtClean="0"/>
              <a:t> day a thickened circular area called the </a:t>
            </a:r>
            <a:r>
              <a:rPr lang="en-GB" b="1" dirty="0" err="1" smtClean="0"/>
              <a:t>prechordal</a:t>
            </a:r>
            <a:r>
              <a:rPr lang="en-GB" b="1" dirty="0" smtClean="0"/>
              <a:t> plate</a:t>
            </a:r>
            <a:r>
              <a:rPr lang="en-GB" dirty="0" smtClean="0"/>
              <a:t>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090" t="38160" r="48747" b="22931"/>
          <a:stretch/>
        </p:blipFill>
        <p:spPr>
          <a:xfrm>
            <a:off x="4373217" y="4349401"/>
            <a:ext cx="5064489" cy="250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6790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*Week of 2’s</a:t>
            </a:r>
          </a:p>
          <a:p>
            <a:pPr marL="0" indent="0">
              <a:buNone/>
            </a:pPr>
            <a:r>
              <a:rPr lang="en-GB" dirty="0" smtClean="0"/>
              <a:t>*Ectopic pregnancy</a:t>
            </a:r>
          </a:p>
          <a:p>
            <a:pPr marL="0" indent="0">
              <a:buNone/>
            </a:pPr>
            <a:r>
              <a:rPr lang="en-GB" dirty="0" smtClean="0"/>
              <a:t>*Spotting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610404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In the 2</a:t>
            </a:r>
            <a:r>
              <a:rPr lang="en-GB" baseline="30000" dirty="0" smtClean="0"/>
              <a:t>nd</a:t>
            </a:r>
            <a:r>
              <a:rPr lang="en-GB" dirty="0" smtClean="0"/>
              <a:t> week, implantation is complete. The trophoblast divides properly into 2 layers, the </a:t>
            </a:r>
            <a:r>
              <a:rPr lang="en-GB" dirty="0" err="1" smtClean="0"/>
              <a:t>syncytiotrophoblast</a:t>
            </a:r>
            <a:r>
              <a:rPr lang="en-GB" dirty="0" smtClean="0"/>
              <a:t> and </a:t>
            </a:r>
            <a:r>
              <a:rPr lang="en-GB" dirty="0" err="1" smtClean="0"/>
              <a:t>cytotrophoblast</a:t>
            </a:r>
            <a:r>
              <a:rPr lang="en-GB" dirty="0" smtClean="0"/>
              <a:t>.</a:t>
            </a:r>
          </a:p>
          <a:p>
            <a:r>
              <a:rPr lang="en-GB" dirty="0" smtClean="0"/>
              <a:t>Also there is apoptosis of the endometrial cells around the area of the invading trophoblast cells which allows the embryo to embed itself into the substance of the endometrium.</a:t>
            </a:r>
          </a:p>
          <a:p>
            <a:r>
              <a:rPr lang="en-GB" dirty="0" smtClean="0"/>
              <a:t>Endometrial cells also accumulate glycogen and lipids so that when they undergo programmed cell death(apoptosis), their cytoplasm provides nutrition for the embryo by being engulfed by the trophoblast cells.</a:t>
            </a:r>
          </a:p>
          <a:p>
            <a:r>
              <a:rPr lang="en-GB" dirty="0" smtClean="0"/>
              <a:t>The embryo embeds itself deep enough in the endometrium to be actually covered by the endometrial epithelium.</a:t>
            </a:r>
          </a:p>
          <a:p>
            <a:r>
              <a:rPr lang="en-GB" dirty="0" smtClean="0"/>
              <a:t>It will then protrude out of this epithelium as the pregnancy advances and the embryo becomes bigger.</a:t>
            </a:r>
          </a:p>
        </p:txBody>
      </p:sp>
    </p:spTree>
    <p:extLst>
      <p:ext uri="{BB962C8B-B14F-4D97-AF65-F5344CB8AC3E}">
        <p14:creationId xmlns:p14="http://schemas.microsoft.com/office/powerpoint/2010/main" xmlns="" val="2959186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Implantation will complete by around the 10</a:t>
            </a:r>
            <a:r>
              <a:rPr lang="en-GB" baseline="30000" dirty="0" smtClean="0"/>
              <a:t>th</a:t>
            </a:r>
            <a:r>
              <a:rPr lang="en-GB" dirty="0" smtClean="0"/>
              <a:t> day and the </a:t>
            </a:r>
            <a:r>
              <a:rPr lang="en-GB" dirty="0" err="1" smtClean="0"/>
              <a:t>syncytiotrophoblast</a:t>
            </a:r>
            <a:r>
              <a:rPr lang="en-GB" dirty="0" smtClean="0"/>
              <a:t> will begin to produce human Chorionic Gonadotropin(</a:t>
            </a:r>
            <a:r>
              <a:rPr lang="en-GB" dirty="0" err="1" smtClean="0"/>
              <a:t>hCG</a:t>
            </a:r>
            <a:r>
              <a:rPr lang="en-GB" dirty="0" smtClean="0"/>
              <a:t>) hormone which will keep the corpus luteum of pregnancy active in the production of progesterone.</a:t>
            </a:r>
          </a:p>
          <a:p>
            <a:r>
              <a:rPr lang="en-GB" dirty="0" smtClean="0"/>
              <a:t>Progesterone will in turn maintain the endometrium in the thickened, succulent, well vascularized state that is ideal for implantation and nourishment of the embryo.</a:t>
            </a:r>
          </a:p>
          <a:p>
            <a:r>
              <a:rPr lang="en-GB" dirty="0" smtClean="0"/>
              <a:t>The concentrations of </a:t>
            </a:r>
            <a:r>
              <a:rPr lang="en-GB" dirty="0" err="1" smtClean="0"/>
              <a:t>hCG</a:t>
            </a:r>
            <a:r>
              <a:rPr lang="en-GB" dirty="0" smtClean="0"/>
              <a:t> will keep increasing exponentially as the embryo grows so that its concentration which will enter maternal circulation can provide a fairly accurate measure of the age of the embryo.</a:t>
            </a:r>
          </a:p>
          <a:p>
            <a:r>
              <a:rPr lang="en-GB" dirty="0" smtClean="0"/>
              <a:t>It takes about 2 weeks for enough </a:t>
            </a:r>
            <a:r>
              <a:rPr lang="en-GB" dirty="0" err="1" smtClean="0"/>
              <a:t>hCG</a:t>
            </a:r>
            <a:r>
              <a:rPr lang="en-GB" dirty="0" smtClean="0"/>
              <a:t> to enter maternal circulation to be detected by lab tests; the basis of a pregnancy test.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96312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By the 9</a:t>
            </a:r>
            <a:r>
              <a:rPr lang="en-GB" baseline="30000" dirty="0" smtClean="0"/>
              <a:t>th</a:t>
            </a:r>
            <a:r>
              <a:rPr lang="en-GB" dirty="0" smtClean="0"/>
              <a:t> day, the </a:t>
            </a:r>
            <a:r>
              <a:rPr lang="en-GB" dirty="0" err="1" smtClean="0"/>
              <a:t>syncytiotrophoblast</a:t>
            </a:r>
            <a:r>
              <a:rPr lang="en-GB" dirty="0" smtClean="0"/>
              <a:t> develops large spaces within it called </a:t>
            </a:r>
            <a:r>
              <a:rPr lang="en-GB" b="1" dirty="0" smtClean="0"/>
              <a:t>lacunae</a:t>
            </a:r>
            <a:r>
              <a:rPr lang="en-GB" dirty="0" smtClean="0"/>
              <a:t>. This then makes this stage of the trophoblast development to be termed the lacunar stage.</a:t>
            </a:r>
          </a:p>
          <a:p>
            <a:r>
              <a:rPr lang="en-GB" dirty="0" smtClean="0"/>
              <a:t>The invading </a:t>
            </a:r>
            <a:r>
              <a:rPr lang="en-GB" dirty="0" err="1" smtClean="0"/>
              <a:t>syncytiotrophoblast</a:t>
            </a:r>
            <a:r>
              <a:rPr lang="en-GB" dirty="0" smtClean="0"/>
              <a:t> will encounter maternal capillaries and subsequently erode their walls causing them to bleed into these lacunae.</a:t>
            </a:r>
          </a:p>
          <a:p>
            <a:r>
              <a:rPr lang="en-GB" dirty="0" smtClean="0"/>
              <a:t>With more capillaries having their blood in these </a:t>
            </a:r>
            <a:r>
              <a:rPr lang="en-GB" dirty="0" err="1" smtClean="0"/>
              <a:t>syncytiotrophoblast</a:t>
            </a:r>
            <a:r>
              <a:rPr lang="en-GB" dirty="0" smtClean="0"/>
              <a:t> lacunae, then there will be circulation of maternal blood in the trophoblast thus establishing </a:t>
            </a:r>
            <a:r>
              <a:rPr lang="en-GB" dirty="0" err="1" smtClean="0"/>
              <a:t>uteroplacental</a:t>
            </a:r>
            <a:r>
              <a:rPr lang="en-GB" dirty="0" smtClean="0"/>
              <a:t> circulation.</a:t>
            </a:r>
          </a:p>
          <a:p>
            <a:r>
              <a:rPr lang="en-GB" dirty="0" smtClean="0"/>
              <a:t>Some of the bleeding into the lacunae may spill into the uterine lumen and be passed out to mimic a normal menstrual flow.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52845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The endometrium during implantation especially at the implantation site will undergo some changes called </a:t>
            </a:r>
            <a:r>
              <a:rPr lang="en-GB" b="1" dirty="0" smtClean="0"/>
              <a:t>decidua reaction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Cells become polyhedral and filled with glycogen and lipids.</a:t>
            </a:r>
          </a:p>
          <a:p>
            <a:pPr lvl="1"/>
            <a:r>
              <a:rPr lang="en-GB" dirty="0" smtClean="0"/>
              <a:t>The surrounding tissue becomes </a:t>
            </a:r>
            <a:r>
              <a:rPr lang="en-GB" dirty="0" err="1" smtClean="0"/>
              <a:t>edematous</a:t>
            </a:r>
            <a:r>
              <a:rPr lang="en-GB" dirty="0" smtClean="0"/>
              <a:t> and filled with </a:t>
            </a:r>
            <a:r>
              <a:rPr lang="en-GB" dirty="0" err="1" smtClean="0"/>
              <a:t>extravasated</a:t>
            </a:r>
            <a:r>
              <a:rPr lang="en-GB" dirty="0" smtClean="0"/>
              <a:t> fluid and proteins.</a:t>
            </a:r>
          </a:p>
          <a:p>
            <a:r>
              <a:rPr lang="en-GB" dirty="0" smtClean="0"/>
              <a:t>These changes will eventually occur throughout the whole endometrium.</a:t>
            </a:r>
          </a:p>
          <a:p>
            <a:r>
              <a:rPr lang="en-GB" dirty="0" smtClean="0"/>
              <a:t>The decidua reaction helps also to shield the embryo from the maternal antibodies.</a:t>
            </a:r>
          </a:p>
          <a:p>
            <a:r>
              <a:rPr lang="en-GB" dirty="0" smtClean="0"/>
              <a:t>By day 13, </a:t>
            </a:r>
            <a:r>
              <a:rPr lang="en-GB" dirty="0" err="1" smtClean="0"/>
              <a:t>cytotrophoblast</a:t>
            </a:r>
            <a:r>
              <a:rPr lang="en-GB" dirty="0" smtClean="0"/>
              <a:t> develops finger-like projections(villi) which project into and are thus surrounded by </a:t>
            </a:r>
            <a:r>
              <a:rPr lang="en-GB" dirty="0" err="1" smtClean="0"/>
              <a:t>syncytiotrophoblast</a:t>
            </a:r>
            <a:r>
              <a:rPr lang="en-GB" dirty="0" smtClean="0"/>
              <a:t> and are known as </a:t>
            </a:r>
            <a:r>
              <a:rPr lang="en-GB" b="1" dirty="0" smtClean="0"/>
              <a:t>primary villi</a:t>
            </a:r>
            <a:r>
              <a:rPr lang="en-GB" dirty="0" smtClean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87935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By end of the 2</a:t>
            </a:r>
            <a:r>
              <a:rPr lang="en-GB" baseline="30000" dirty="0" smtClean="0"/>
              <a:t>nd</a:t>
            </a:r>
            <a:r>
              <a:rPr lang="en-GB" dirty="0" smtClean="0"/>
              <a:t> week, implantation is complete and the initial defect in the endometrium where the embryo has “burrowed” in while at first covered by a clot or fibrin coagulum now becomes covered by newly regenerated endometrial epithelium.</a:t>
            </a:r>
          </a:p>
          <a:p>
            <a:r>
              <a:rPr lang="en-GB" dirty="0" smtClean="0"/>
              <a:t>The only evidence at this stage is a slight bulge as seen from the lumen of the uterus.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327" t="16858" r="7371" b="19762"/>
          <a:stretch/>
        </p:blipFill>
        <p:spPr>
          <a:xfrm>
            <a:off x="4855335" y="3890393"/>
            <a:ext cx="4855335" cy="29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598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Implantation normally occurs in the upper part of the body of the uterus more commonly posteriorly but sometimes anteriorly.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630" t="33933" r="53201" b="19235"/>
          <a:stretch/>
        </p:blipFill>
        <p:spPr>
          <a:xfrm>
            <a:off x="2936382" y="2987898"/>
            <a:ext cx="4185635" cy="342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414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973" t="23751" r="25428" b="12318"/>
          <a:stretch/>
        </p:blipFill>
        <p:spPr>
          <a:xfrm>
            <a:off x="180304" y="0"/>
            <a:ext cx="5011313" cy="4228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2540" t="28125" r="26376" b="37016"/>
          <a:stretch/>
        </p:blipFill>
        <p:spPr>
          <a:xfrm>
            <a:off x="5125909" y="631065"/>
            <a:ext cx="5885528" cy="547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1385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On day 8, the trophoblast is already dividing into 2 layers, also the inner cell mass(embryoblast) divides into 2 layers – </a:t>
            </a:r>
            <a:r>
              <a:rPr lang="en-GB" b="1" dirty="0" smtClean="0"/>
              <a:t>epiblast</a:t>
            </a:r>
            <a:r>
              <a:rPr lang="en-GB" dirty="0" smtClean="0"/>
              <a:t> and </a:t>
            </a:r>
            <a:r>
              <a:rPr lang="en-GB" b="1" dirty="0" smtClean="0"/>
              <a:t>hypoblast</a:t>
            </a:r>
            <a:r>
              <a:rPr lang="en-GB" dirty="0" smtClean="0"/>
              <a:t>, with a cavity appearing in the epiblast.</a:t>
            </a:r>
            <a:endParaRPr lang="en-GB" dirty="0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 rotWithShape="1">
          <a:blip r:embed="rId2"/>
          <a:srcRect l="41958" t="49501" r="16441" b="21197"/>
          <a:stretch/>
        </p:blipFill>
        <p:spPr>
          <a:xfrm>
            <a:off x="-267469" y="3812146"/>
            <a:ext cx="5561334" cy="2202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0165" t="53125" r="24001" b="5502"/>
          <a:stretch/>
        </p:blipFill>
        <p:spPr>
          <a:xfrm>
            <a:off x="5396248" y="3008227"/>
            <a:ext cx="4417453" cy="397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6037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1034</Words>
  <Application>Microsoft Office PowerPoint</Application>
  <PresentationFormat>Custom</PresentationFormat>
  <Paragraphs>52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WEEK 2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</dc:title>
  <dc:creator>my lap</dc:creator>
  <cp:lastModifiedBy>Windows User</cp:lastModifiedBy>
  <cp:revision>16</cp:revision>
  <dcterms:created xsi:type="dcterms:W3CDTF">2018-10-15T18:09:51Z</dcterms:created>
  <dcterms:modified xsi:type="dcterms:W3CDTF">2019-11-28T17:57:54Z</dcterms:modified>
</cp:coreProperties>
</file>